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9" r:id="rId7"/>
    <p:sldId id="264" r:id="rId8"/>
    <p:sldId id="265" r:id="rId9"/>
    <p:sldId id="266" r:id="rId10"/>
    <p:sldId id="267" r:id="rId11"/>
    <p:sldId id="268" r:id="rId12"/>
    <p:sldId id="270" r:id="rId13"/>
    <p:sldId id="271" r:id="rId14"/>
  </p:sldIdLst>
  <p:sldSz cx="9144000" cy="6858000" type="screen4x3"/>
  <p:notesSz cx="7053263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99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3486" y="-84"/>
      </p:cViewPr>
      <p:guideLst>
        <p:guide orient="horz" pos="2932"/>
        <p:guide pos="22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sburp\Documents\Homelessness%20Task%20Group\Communications%20Committee\Annual%20Housing%20Affordability%20Report%20-%202018\19.%20Homelessness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Tri-Cities Outreach</a:t>
            </a:r>
          </a:p>
          <a:p>
            <a:pPr>
              <a:defRPr/>
            </a:pPr>
            <a:r>
              <a:rPr lang="en-US"/>
              <a:t>Annual Estimate of Homelessness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Worksheet!$A$24</c:f>
              <c:strCache>
                <c:ptCount val="1"/>
              </c:strCache>
            </c:strRef>
          </c:tx>
          <c:cat>
            <c:numRef>
              <c:f>Worksheet!$B$23:$N$23</c:f>
              <c:numCache>
                <c:formatCode>General</c:formatCode>
                <c:ptCount val="13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</c:numCache>
            </c:numRef>
          </c:cat>
          <c:val>
            <c:numRef>
              <c:f>Worksheet!$B$24:$N$24</c:f>
              <c:numCache>
                <c:formatCode>General</c:formatCode>
                <c:ptCount val="13"/>
                <c:pt idx="0">
                  <c:v>177</c:v>
                </c:pt>
                <c:pt idx="1">
                  <c:v>164</c:v>
                </c:pt>
                <c:pt idx="2">
                  <c:v>215</c:v>
                </c:pt>
                <c:pt idx="3">
                  <c:v>174</c:v>
                </c:pt>
                <c:pt idx="4">
                  <c:v>158</c:v>
                </c:pt>
                <c:pt idx="5">
                  <c:v>43</c:v>
                </c:pt>
                <c:pt idx="6">
                  <c:v>46</c:v>
                </c:pt>
                <c:pt idx="7">
                  <c:v>38</c:v>
                </c:pt>
                <c:pt idx="8">
                  <c:v>64</c:v>
                </c:pt>
                <c:pt idx="9">
                  <c:v>80</c:v>
                </c:pt>
                <c:pt idx="10">
                  <c:v>45</c:v>
                </c:pt>
                <c:pt idx="11">
                  <c:v>74</c:v>
                </c:pt>
                <c:pt idx="12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EB-4CF3-A609-FD24A3209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117440"/>
        <c:axId val="197118976"/>
      </c:lineChart>
      <c:catAx>
        <c:axId val="19711744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crossAx val="197118976"/>
        <c:crosses val="autoZero"/>
        <c:auto val="1"/>
        <c:lblAlgn val="ctr"/>
        <c:lblOffset val="100"/>
        <c:noMultiLvlLbl val="0"/>
      </c:catAx>
      <c:valAx>
        <c:axId val="1971189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Number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97117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01C7C6-73A3-429C-B8A6-E0EA0D4E3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5B28C-1A21-433F-9C17-CBFA8BB760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F1AFE62-E3A8-4931-A355-EF4822920E23}" type="datetimeFigureOut">
              <a:rPr lang="en-CA"/>
              <a:pPr>
                <a:defRPr/>
              </a:pPr>
              <a:t>2019-01-08</a:t>
            </a:fld>
            <a:endParaRPr lang="en-CA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DEF0B1F-0483-45CC-9466-1554785141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83B2AC-2694-4EC2-9C30-D4DCFAE73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4C6C9-3270-4E2A-A930-2FDF47F76E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FAA17-509F-4D76-AE81-1B134A2626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932E636-AE8C-4F43-AA91-B89792B1D776}" type="slidenum">
              <a:rPr lang="en-CA" altLang="en-US"/>
              <a:pPr/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04798DF4-1E6D-4C96-93F3-A493097FAB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14A69CD7-958E-4E0C-9F98-82EC5E95F6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n-CA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3AD721E9-3AEF-40EA-81C1-2A5FF1204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CAEC79-F7D1-40C8-AA0E-2FCE5AB8E3E5}" type="slidenum">
              <a:rPr lang="en-CA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Homelessness is a symptom, not a lifestyle. Factors that can lead to homelessness include </a:t>
            </a:r>
            <a:r>
              <a:rPr lang="en-CA" b="1" dirty="0"/>
              <a:t>personal factors </a:t>
            </a:r>
            <a:r>
              <a:rPr lang="en-CA" dirty="0"/>
              <a:t>such as trauma, health issues or problematic relationships, and </a:t>
            </a:r>
            <a:r>
              <a:rPr lang="en-CA" b="1" dirty="0"/>
              <a:t>societal factors </a:t>
            </a:r>
            <a:r>
              <a:rPr lang="en-CA" dirty="0"/>
              <a:t>such as lack of affordable housing or insufficient income.</a:t>
            </a:r>
          </a:p>
          <a:p>
            <a:r>
              <a:rPr lang="en-CA" dirty="0"/>
              <a:t>Persons who become street-entrenched typically feel shunned and invisible.</a:t>
            </a:r>
          </a:p>
          <a:p>
            <a:r>
              <a:rPr lang="en-CA" dirty="0"/>
              <a:t>Persons who are homeless need a variety of supports in a respectful, non-judgemental and supportive environment. Expressions of anger, blame and contempt from the public will simply reinforce social alienation.</a:t>
            </a:r>
          </a:p>
          <a:p>
            <a:r>
              <a:rPr lang="en-CA" dirty="0"/>
              <a:t>Primary resources for persons homeless in the Tri-Cities include outreach workers, a 24/7 low barrier emergency shelter facility at 3030 Gordon Ave, and an overnight mat-based shelter during the winter months.</a:t>
            </a:r>
          </a:p>
          <a:p>
            <a:r>
              <a:rPr lang="en-CA" dirty="0"/>
              <a:t>What is needed: affordable rental housing, supportive housing, strengthened mental health and addiction treatment services 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2E636-AE8C-4F43-AA91-B89792B1D776}" type="slidenum">
              <a:rPr lang="en-CA" altLang="en-US" smtClean="0"/>
              <a:pPr/>
              <a:t>11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400568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Do’s and don’ts</a:t>
            </a:r>
            <a:endParaRPr lang="en-CA" dirty="0"/>
          </a:p>
          <a:p>
            <a:pPr lvl="0">
              <a:spcBef>
                <a:spcPts val="0"/>
              </a:spcBef>
            </a:pPr>
            <a:r>
              <a:rPr lang="en-CA" dirty="0"/>
              <a:t>If a colleague is available, ask them to monitor the interaction from the background</a:t>
            </a:r>
          </a:p>
          <a:p>
            <a:pPr lvl="0">
              <a:spcBef>
                <a:spcPts val="0"/>
              </a:spcBef>
            </a:pPr>
            <a:r>
              <a:rPr lang="en-CA" dirty="0"/>
              <a:t>Approach the person from the front</a:t>
            </a:r>
          </a:p>
          <a:p>
            <a:pPr lvl="0">
              <a:spcBef>
                <a:spcPts val="0"/>
              </a:spcBef>
            </a:pPr>
            <a:r>
              <a:rPr lang="en-CA" dirty="0"/>
              <a:t>Keep your posture relaxed and maintain a safe distance from the person</a:t>
            </a:r>
          </a:p>
          <a:p>
            <a:pPr lvl="0">
              <a:spcBef>
                <a:spcPts val="0"/>
              </a:spcBef>
            </a:pPr>
            <a:r>
              <a:rPr lang="en-CA" dirty="0"/>
              <a:t>Greet the person respectfully, with a smile</a:t>
            </a:r>
          </a:p>
          <a:p>
            <a:pPr lvl="0">
              <a:spcBef>
                <a:spcPts val="0"/>
              </a:spcBef>
            </a:pPr>
            <a:r>
              <a:rPr lang="en-CA" dirty="0"/>
              <a:t>Ask if you can help them, ask what they need (provide with a copy of the </a:t>
            </a:r>
            <a:r>
              <a:rPr lang="en-CA" i="1" dirty="0"/>
              <a:t>Tri-Cities Street Survival Guide</a:t>
            </a:r>
            <a:r>
              <a:rPr lang="en-CA" dirty="0"/>
              <a:t>)</a:t>
            </a:r>
          </a:p>
          <a:p>
            <a:pPr lvl="0">
              <a:spcBef>
                <a:spcPts val="0"/>
              </a:spcBef>
            </a:pPr>
            <a:r>
              <a:rPr lang="en-CA" dirty="0"/>
              <a:t>Listen to the person - without judgement.</a:t>
            </a:r>
          </a:p>
          <a:p>
            <a:pPr lvl="0">
              <a:spcBef>
                <a:spcPts val="0"/>
              </a:spcBef>
            </a:pPr>
            <a:r>
              <a:rPr lang="en-CA" dirty="0"/>
              <a:t>If a person is extremely agitated or high, do not make eye contact</a:t>
            </a:r>
          </a:p>
          <a:p>
            <a:pPr lvl="0">
              <a:spcBef>
                <a:spcPts val="0"/>
              </a:spcBef>
            </a:pPr>
            <a:r>
              <a:rPr lang="en-CA" dirty="0"/>
              <a:t>Do not attempt to counsel</a:t>
            </a:r>
          </a:p>
          <a:p>
            <a:pPr lvl="0">
              <a:spcBef>
                <a:spcPts val="0"/>
              </a:spcBef>
            </a:pPr>
            <a:r>
              <a:rPr lang="en-CA" dirty="0"/>
              <a:t>Less words are more effective, keep your voice low, quiet and calm.  Speak slowly</a:t>
            </a:r>
          </a:p>
          <a:p>
            <a:pPr lvl="0">
              <a:spcBef>
                <a:spcPts val="0"/>
              </a:spcBef>
            </a:pPr>
            <a:r>
              <a:rPr lang="en-CA" dirty="0"/>
              <a:t>Never attempt to physically restrain a person</a:t>
            </a:r>
          </a:p>
          <a:p>
            <a:pPr lv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2E636-AE8C-4F43-AA91-B89792B1D776}" type="slidenum">
              <a:rPr lang="en-CA" altLang="en-US" smtClean="0"/>
              <a:pPr/>
              <a:t>12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017944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CA" dirty="0"/>
              <a:t>Sharps disposal - Contact the Purpose Society mobile health van 604-351-1885 for needle recovery and disposal or self-disposal per FHA instructions</a:t>
            </a:r>
          </a:p>
          <a:p>
            <a:r>
              <a:rPr lang="en-CA" dirty="0"/>
              <a:t>Panhandling, unless it is deemed aggressive or soliciting a captive audience, is not illegal, and deciding whether to give or not is a personal decision. </a:t>
            </a:r>
          </a:p>
          <a:p>
            <a:r>
              <a:rPr lang="en-CA" dirty="0"/>
              <a:t>Call 911 Police if: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CA" dirty="0"/>
              <a:t>You fear for your or someone else’s personal safety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CA" dirty="0"/>
              <a:t>A situation is escalating and you don’t feel you can handle it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CA" dirty="0"/>
              <a:t>A crime is being or has been committed, including a violation of the Safe Street or Trespass Acts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2E636-AE8C-4F43-AA91-B89792B1D776}" type="slidenum">
              <a:rPr lang="en-CA" altLang="en-US" smtClean="0"/>
              <a:pPr/>
              <a:t>13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024234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472FB2EE-46BB-472E-AD07-D18A2EC23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33375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B269387-6A24-443E-89EE-D7E31305FB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380062"/>
            <a:ext cx="31242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7512828-520E-4EF4-B7EB-5E6E4729EA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21388"/>
            <a:ext cx="2133600" cy="457200"/>
          </a:xfr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21 November 2012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7421D-FEC8-455B-9556-7E8BAF9E83F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5B62C7-A782-44C8-BEE0-EABAD077BC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667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467081-F9B4-45F6-A075-6F1104B81B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2825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11 January 2019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16EBE82-88D2-4C83-92C4-F265E21EF79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163166-62D9-4697-A75D-93F78A7FE5B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6133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9370E8-3004-4DA9-853E-88542D3F6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21 November 2012</a:t>
            </a: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983980-B4B5-4563-B0E5-8F8889FCB5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A7715D-CE9B-4D43-8270-9B64C701CC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298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4CE706-54A2-4D7B-B6C2-811A603859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27 November 2012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C127EF-34E1-40BF-ADB4-AC22F6A412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58F91-95D2-41A6-9192-5CD2316ECA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38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33A89DB-7FD3-489A-979E-A5183FAAF2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27 November 2012</a:t>
            </a: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EA8FC06-2DFA-4B37-B35A-01AF0E6C676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9C726-895E-4434-88AC-E960F96AB8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137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191E14-19E9-4211-996C-3230486462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27 November 2012</a:t>
            </a: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062737-6008-4054-BC70-739BDE8C2C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76CCC-E935-45F5-AF5F-55C2D56E24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670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F21F1C4-870C-4489-BFB3-AA7482D283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21 November 2012</a:t>
            </a:r>
            <a:endParaRPr lang="en-US" altLang="en-US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9B53219-F2D3-433D-97A8-9F11407CC7F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8E166A-DE24-479B-8B57-0005A7B0ED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62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F476C-FF6B-491E-B7FB-98CB8F8F31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27 November 2012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2AD35D-4DCB-4AD4-9F26-ED305F01C4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9EEEA-4247-45F6-A7A1-C2FEEA1E7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0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A23551-C253-46CD-A5C9-9B5F773164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27 November 2012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D109FD-FD05-4A2C-87A3-62AF11D70FA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CF8D4-6FC4-46E4-90A6-F9BE90201D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10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FD6649-8285-4198-8101-740E704D9B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21 November 2012</a:t>
            </a: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8002381-BC5A-4F9F-8966-854C6C1A82F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BB2E55-7ADB-49A6-AA8F-A868651DC1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49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3A9811-DC33-4A8B-AFC8-3B29833CF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21 November 2012</a:t>
            </a:r>
            <a:endParaRPr lang="en-US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2F5B24-D39A-4EA7-B2FD-9EA1568033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86BBED-D646-4243-B09F-373F12684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2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CA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CC3792-06EA-48E3-8ABD-30F99B06FD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27 November 2012</a:t>
            </a: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36A3A2-C3C2-4595-9887-7E461A5BFD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253036-F817-40BE-B67C-5AAF72CA85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222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F81DB96-1068-43AD-9E5A-1DC66C9FD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DCDB790-9634-4C24-A3DA-E2223D9F6A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BAC8A6D1-6116-4B4E-ABB3-91D6E321D01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1658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11 January 2019</a:t>
            </a:r>
            <a:endParaRPr lang="en-US" altLang="en-US" dirty="0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87462C8A-C872-4684-8717-D49411D5F5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5659F21C-3A29-4BD5-9E99-6177AB3DB55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Freeform 7">
            <a:extLst>
              <a:ext uri="{FF2B5EF4-FFF2-40B4-BE49-F238E27FC236}">
                <a16:creationId xmlns:a16="http://schemas.microsoft.com/office/drawing/2014/main" id="{2D4BAEDA-75C9-469A-BC14-230351238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1031" name="Picture 8">
            <a:extLst>
              <a:ext uri="{FF2B5EF4-FFF2-40B4-BE49-F238E27FC236}">
                <a16:creationId xmlns:a16="http://schemas.microsoft.com/office/drawing/2014/main" id="{B9ED4065-7905-47E5-B729-8F8E62EBC2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5805488"/>
            <a:ext cx="31242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13" r:id="rId4"/>
    <p:sldLayoutId id="2147483914" r:id="rId5"/>
    <p:sldLayoutId id="2147483915" r:id="rId6"/>
    <p:sldLayoutId id="2147483922" r:id="rId7"/>
    <p:sldLayoutId id="2147483916" r:id="rId8"/>
    <p:sldLayoutId id="2147483917" r:id="rId9"/>
    <p:sldLayoutId id="2147483923" r:id="rId10"/>
    <p:sldLayoutId id="2147483924" r:id="rId11"/>
    <p:sldLayoutId id="2147483918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F68512C-7DA3-47DA-A077-67CD7653A3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584" y="548680"/>
            <a:ext cx="7623175" cy="1752600"/>
          </a:xfrm>
        </p:spPr>
        <p:txBody>
          <a:bodyPr/>
          <a:lstStyle/>
          <a:p>
            <a:pPr algn="ctr" eaLnBrk="1" hangingPunct="1"/>
            <a:r>
              <a:rPr lang="en-US" altLang="en-US" sz="4000" dirty="0"/>
              <a:t>Homelessness:</a:t>
            </a:r>
            <a:br>
              <a:rPr lang="en-US" altLang="en-US" sz="4000" dirty="0"/>
            </a:br>
            <a:r>
              <a:rPr lang="en-US" altLang="en-US" sz="4000" dirty="0"/>
              <a:t>a primer for business</a:t>
            </a:r>
          </a:p>
        </p:txBody>
      </p:sp>
      <p:sp>
        <p:nvSpPr>
          <p:cNvPr id="8195" name="TextBox 1">
            <a:extLst>
              <a:ext uri="{FF2B5EF4-FFF2-40B4-BE49-F238E27FC236}">
                <a16:creationId xmlns:a16="http://schemas.microsoft.com/office/drawing/2014/main" id="{7901DAAF-F933-4AE3-9F03-2CC5425D0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6217369"/>
            <a:ext cx="2665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1400" dirty="0">
                <a:solidFill>
                  <a:schemeClr val="tx2"/>
                </a:solidFill>
              </a:rPr>
              <a:t>www.tricitieshomelessness.ca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C7B087-9CE7-4697-B74F-5332FC54B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79" y="1916832"/>
            <a:ext cx="5264641" cy="3509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EC772-FDB8-4937-9E6C-FF9520219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FE977-7FD0-4FE7-920C-103978479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30725"/>
          </a:xfrm>
        </p:spPr>
        <p:txBody>
          <a:bodyPr/>
          <a:lstStyle/>
          <a:p>
            <a:r>
              <a:rPr lang="en-US" sz="2800" dirty="0"/>
              <a:t>Understanding homelessness</a:t>
            </a:r>
          </a:p>
          <a:p>
            <a:r>
              <a:rPr lang="en-US" sz="2800" dirty="0"/>
              <a:t>Responding to problematic behaviour</a:t>
            </a:r>
          </a:p>
          <a:p>
            <a:r>
              <a:rPr lang="en-US" sz="2800" dirty="0"/>
              <a:t>Resources for persons homeless in the Tri-Cities </a:t>
            </a:r>
          </a:p>
          <a:p>
            <a:r>
              <a:rPr lang="en-US" sz="2800" dirty="0"/>
              <a:t>Sharps disposal</a:t>
            </a:r>
          </a:p>
          <a:p>
            <a:r>
              <a:rPr lang="en-US" sz="2800" dirty="0"/>
              <a:t>Panhandling and trespass</a:t>
            </a:r>
          </a:p>
          <a:p>
            <a:r>
              <a:rPr lang="en-US" sz="2800" dirty="0"/>
              <a:t>When to call for help</a:t>
            </a:r>
          </a:p>
          <a:p>
            <a:r>
              <a:rPr lang="en-US" sz="2800" dirty="0"/>
              <a:t>Review: key points</a:t>
            </a:r>
          </a:p>
          <a:p>
            <a:r>
              <a:rPr lang="en-US" sz="2800" dirty="0"/>
              <a:t>Dialogue session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B04CC-12C9-4485-8A08-0A8F98831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62F6FA-09CB-4DA4-B382-B0BBFDD24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1018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5BC3C-737C-4554-A372-A903FC595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Understanding homelessness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10A5C-9C24-4CC3-BD3E-6D50C4820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Why do people become homeless?</a:t>
            </a:r>
          </a:p>
          <a:p>
            <a:pPr lvl="0"/>
            <a:r>
              <a:rPr lang="en-CA" dirty="0"/>
              <a:t>What does the world look like to someone who is homeless?</a:t>
            </a:r>
          </a:p>
          <a:p>
            <a:pPr lvl="0"/>
            <a:r>
              <a:rPr lang="en-CA" dirty="0"/>
              <a:t>What do people who are homeless need?</a:t>
            </a:r>
          </a:p>
          <a:p>
            <a:r>
              <a:rPr lang="en-CA" dirty="0"/>
              <a:t>Tri-Cities numbers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874AC-3B38-4AA9-938E-47556E225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E94411-D50D-4F03-B136-E22CC86E01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650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7E0C5-9F23-4CAE-80F0-CBC66435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Understanding homelessness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C71B9-A74F-4E3F-A188-42BCF7EDE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00985E-7516-4DF7-9D3F-67D15D6850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4261523"/>
              </p:ext>
            </p:extLst>
          </p:nvPr>
        </p:nvGraphicFramePr>
        <p:xfrm>
          <a:off x="1187624" y="1628801"/>
          <a:ext cx="5532263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4837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EDB1-3D4D-4291-BAC6-D594A1EE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Responding to problematic behaviour inside or outside a place of business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27106-9B5A-4CC0-9C04-9230544FF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Do’s and don’ts</a:t>
            </a:r>
          </a:p>
          <a:p>
            <a:r>
              <a:rPr lang="en-CA" dirty="0"/>
              <a:t>Role play scenarios</a:t>
            </a:r>
          </a:p>
          <a:p>
            <a:pPr lvl="0"/>
            <a:r>
              <a:rPr lang="en-CA" dirty="0"/>
              <a:t>Scripts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BD561-ABF9-49CF-942D-824EF6A6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F2554-5D7A-4CF4-A228-E0B48D9A24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5898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DDC2-A815-4FEA-A44B-20FBB1044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Sample 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19C08-0715-43CD-94AB-4DBBC0D18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2000" dirty="0"/>
              <a:t>Person inside with no intent to purchase</a:t>
            </a:r>
          </a:p>
          <a:p>
            <a:pPr marL="327025" lvl="1" indent="0">
              <a:buNone/>
            </a:pPr>
            <a:r>
              <a:rPr lang="en-CA" sz="1600" dirty="0"/>
              <a:t>“Can I help you?”</a:t>
            </a:r>
          </a:p>
          <a:p>
            <a:pPr marL="327025" lvl="1" indent="0">
              <a:buNone/>
            </a:pPr>
            <a:r>
              <a:rPr lang="en-CA" sz="1600" dirty="0"/>
              <a:t>“This store is for customers.  We would appreciate if you would leave”</a:t>
            </a:r>
          </a:p>
          <a:p>
            <a:pPr marL="327025" lvl="1" indent="0">
              <a:spcAft>
                <a:spcPts val="600"/>
              </a:spcAft>
              <a:buNone/>
            </a:pPr>
            <a:r>
              <a:rPr lang="en-CA" sz="1600" dirty="0"/>
              <a:t>Step back and wait. If the person does not conform: “If you don’t leave, I will need to call 911”</a:t>
            </a:r>
          </a:p>
          <a:p>
            <a:pPr lvl="0"/>
            <a:r>
              <a:rPr lang="en-CA" sz="2000" dirty="0"/>
              <a:t>Person loitering or panhandling outside</a:t>
            </a:r>
          </a:p>
          <a:p>
            <a:pPr marL="327025" lvl="1" indent="0">
              <a:buNone/>
            </a:pPr>
            <a:r>
              <a:rPr lang="en-CA" sz="1600" dirty="0"/>
              <a:t>“Do you need help?” (offer a copy of the Tri-Cities Street Survival Guide”)</a:t>
            </a:r>
          </a:p>
          <a:p>
            <a:pPr marL="327025" lvl="1" indent="0">
              <a:spcAft>
                <a:spcPts val="600"/>
              </a:spcAft>
              <a:buNone/>
            </a:pPr>
            <a:r>
              <a:rPr lang="en-CA" sz="1600" dirty="0"/>
              <a:t>“I am concerned that customers will be discouraged from coming inside.  We would appreciate if you would move to another location”</a:t>
            </a:r>
          </a:p>
          <a:p>
            <a:pPr lvl="0"/>
            <a:r>
              <a:rPr lang="en-CA" sz="2000" dirty="0"/>
              <a:t>Person inside high or acting strangely</a:t>
            </a:r>
          </a:p>
          <a:p>
            <a:pPr marL="327025" lvl="1" indent="0">
              <a:buNone/>
            </a:pPr>
            <a:r>
              <a:rPr lang="en-CA" sz="1600" dirty="0"/>
              <a:t>“Are you okay?  You don’t look too good, I am going to get someone here to help you” (</a:t>
            </a:r>
            <a:r>
              <a:rPr lang="en-CA" sz="1600"/>
              <a:t>call 911)</a:t>
            </a:r>
            <a:endParaRPr lang="en-CA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06C58-042B-418B-B30A-89F74773A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1C114A-1090-40C6-B6CA-1C062A6872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619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9E80-8693-427D-8C38-6B63E98A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Resources for persons homeless in the Tri-Cities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427B6-6B48-48AD-9320-55943669B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What is available?</a:t>
            </a:r>
          </a:p>
          <a:p>
            <a:r>
              <a:rPr lang="en-CA" dirty="0"/>
              <a:t>What is missing?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530CF-74C6-40C4-9A86-C50569121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4311A-C4F8-4012-B0F2-D52B27B4CD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261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D099-231D-4065-BB43-21A00B19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Sharps disposal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10105-0059-4221-A3B1-7757C1BEF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Whom to call</a:t>
            </a:r>
          </a:p>
          <a:p>
            <a:r>
              <a:rPr lang="en-CA" dirty="0"/>
              <a:t>Self-disposal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AABCE-D2CF-47D2-AB9D-E61862AB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5BD44-8A60-4AD0-A0CD-D08A71F36D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363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5BC41-173C-4F02-82C6-B7BD0E43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Panhandling and Trespass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C7A0-76F3-4997-BA5C-8E3E1AC04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Why do people panhandle?</a:t>
            </a:r>
          </a:p>
          <a:p>
            <a:pPr lvl="0"/>
            <a:r>
              <a:rPr lang="en-CA" dirty="0"/>
              <a:t>How to respond to panhandling</a:t>
            </a:r>
          </a:p>
          <a:p>
            <a:pPr lvl="0"/>
            <a:r>
              <a:rPr lang="en-CA" dirty="0"/>
              <a:t>Aggressive panhandling (Safe Streets Act)</a:t>
            </a:r>
          </a:p>
          <a:p>
            <a:r>
              <a:rPr lang="en-CA" dirty="0"/>
              <a:t>Trespass Act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6259D-1388-41DF-910B-CD4C9A5CD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3AA58-4D78-4A5E-B1C2-3E00B5E5D5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4359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D4F1-086C-4D77-B20E-AEF5379C0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When to call for help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9C96C-509E-4903-89DA-CC4D6D351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Call police non-emergency if:</a:t>
            </a:r>
          </a:p>
          <a:p>
            <a:pPr lvl="1"/>
            <a:r>
              <a:rPr lang="en-US" sz="2400" dirty="0"/>
              <a:t>A property crime is being or has been committed, including violations of the Safe Streets or Trespass Act</a:t>
            </a:r>
          </a:p>
          <a:p>
            <a:r>
              <a:rPr lang="en-US" sz="2800" dirty="0"/>
              <a:t>Call 911 emergency if:</a:t>
            </a:r>
          </a:p>
          <a:p>
            <a:pPr lvl="1"/>
            <a:r>
              <a:rPr lang="en-US" sz="2400" dirty="0"/>
              <a:t>You fear there is imminent danger to your own or someone else’s safety</a:t>
            </a:r>
          </a:p>
          <a:p>
            <a:pPr lvl="1"/>
            <a:r>
              <a:rPr lang="en-US" sz="2400" dirty="0"/>
              <a:t>There appears to be a serious medical issue</a:t>
            </a:r>
          </a:p>
          <a:p>
            <a:r>
              <a:rPr lang="en-US" sz="2800" dirty="0"/>
              <a:t>CPETD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74AB-F077-47BC-8AF0-89384419F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5962D-BD1B-4D1A-A522-B7FC4C914B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2036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AB415-AC72-433A-971D-7C45F7FBF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93374-323F-4C7B-9B71-4E2AD2A4E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/>
              <a:t>Homelessness is a symptom, not a lifestyle</a:t>
            </a:r>
          </a:p>
          <a:p>
            <a:r>
              <a:rPr lang="en-CA" sz="2000" dirty="0"/>
              <a:t>Persons who become street-entrenched typically feel shunned and invisible</a:t>
            </a:r>
          </a:p>
          <a:p>
            <a:r>
              <a:rPr lang="en-CA" sz="2000" dirty="0"/>
              <a:t>Persons who are homeless need a variety of supports in a non-judgemental and supportive environment.</a:t>
            </a:r>
          </a:p>
          <a:p>
            <a:r>
              <a:rPr lang="en-CA" sz="2000" dirty="0"/>
              <a:t>Primary resources for persons homeless in the Tri-Cities:</a:t>
            </a:r>
          </a:p>
          <a:p>
            <a:pPr lvl="1"/>
            <a:r>
              <a:rPr lang="en-CA" sz="1600" dirty="0"/>
              <a:t>outreach workers</a:t>
            </a:r>
          </a:p>
          <a:p>
            <a:pPr lvl="1"/>
            <a:r>
              <a:rPr lang="en-CA" sz="1600" dirty="0"/>
              <a:t>24/7 low barrier emergency shelter facility at 3030 Gordon Ave</a:t>
            </a:r>
          </a:p>
          <a:p>
            <a:pPr lvl="1"/>
            <a:r>
              <a:rPr lang="en-CA" sz="1600" dirty="0"/>
              <a:t>overnight mat-based shelter during the winter months</a:t>
            </a:r>
          </a:p>
          <a:p>
            <a:r>
              <a:rPr lang="en-CA" sz="2000" dirty="0"/>
              <a:t>What is needed most:</a:t>
            </a:r>
          </a:p>
          <a:p>
            <a:pPr lvl="1"/>
            <a:r>
              <a:rPr lang="en-CA" sz="1600" dirty="0"/>
              <a:t>affordable rental housing</a:t>
            </a:r>
          </a:p>
          <a:p>
            <a:pPr lvl="1"/>
            <a:r>
              <a:rPr lang="en-CA" sz="1600" dirty="0"/>
              <a:t>supportive housing</a:t>
            </a:r>
          </a:p>
          <a:p>
            <a:pPr lvl="1"/>
            <a:r>
              <a:rPr lang="en-CA" sz="1600" dirty="0"/>
              <a:t>strengthened mental health and addiction treatment services </a:t>
            </a:r>
          </a:p>
          <a:p>
            <a:endParaRPr lang="en-CA" sz="2000" dirty="0"/>
          </a:p>
          <a:p>
            <a:pPr marL="0" indent="0">
              <a:buNone/>
            </a:pPr>
            <a:r>
              <a:rPr lang="en-CA" sz="2000" dirty="0"/>
              <a:t> 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956B8-3DF0-4469-A0FF-096098076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5412A-EF96-482A-9B4A-5D19EA431E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650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DC9A-EB13-4D11-8697-60450F0E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B541D-A6B5-4A91-B2A1-7C3607C5D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b="1" dirty="0"/>
              <a:t>Do’s and don’ts</a:t>
            </a:r>
            <a:r>
              <a:rPr lang="en-CA" sz="2400" dirty="0"/>
              <a:t> of dealing with problematic behaviour</a:t>
            </a:r>
            <a:r>
              <a:rPr lang="en-CA" sz="2800" dirty="0"/>
              <a:t>: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If a colleague is available, ask them to monitor the interaction from the background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Approach the person from the front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Keep your posture relaxed and maintain a safe distance from the person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Greet the person respectfully, with a smile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Ask if you can help them, ask what they need (provide with a copy of the </a:t>
            </a:r>
            <a:r>
              <a:rPr lang="en-CA" sz="1800" i="1" dirty="0"/>
              <a:t>Tri-Cities Street Survival Guide</a:t>
            </a:r>
            <a:r>
              <a:rPr lang="en-CA" sz="1800" dirty="0"/>
              <a:t>)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Listen to the person - without judgement.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If a person is extremely agitated or high, do not make eye contact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Less words are more effective, keep your voice low, quiet and calm.  Speak slowly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Do not attempt to counsel</a:t>
            </a:r>
          </a:p>
          <a:p>
            <a:pPr lvl="1">
              <a:spcBef>
                <a:spcPts val="0"/>
              </a:spcBef>
            </a:pPr>
            <a:r>
              <a:rPr lang="en-CA" sz="1800" dirty="0"/>
              <a:t>Never attempt to physically restrain a person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9A170-6A35-419F-811E-6B82B68C9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D71FB-5DE1-4546-A318-75152EAD8A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802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A9F9-2581-444E-B604-80BAAEE7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7183A-475F-472E-BC1D-F6D22965F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30725"/>
          </a:xfrm>
        </p:spPr>
        <p:txBody>
          <a:bodyPr/>
          <a:lstStyle/>
          <a:p>
            <a:pPr lvl="0"/>
            <a:r>
              <a:rPr lang="en-CA" sz="2000" dirty="0"/>
              <a:t>Sharps disposal - Contact the Purpose Society mobile health van 604-351-1885 for needle recovery and disposal, or self-dispose per FHA instructions</a:t>
            </a:r>
          </a:p>
          <a:p>
            <a:r>
              <a:rPr lang="en-CA" sz="2000" dirty="0"/>
              <a:t>Panhandling, unless it is deemed aggressive or soliciting a captive audience, is not illegal.  Deciding whether to give or not is a personal decision. </a:t>
            </a:r>
          </a:p>
          <a:p>
            <a:r>
              <a:rPr lang="en-US" sz="2000" dirty="0"/>
              <a:t>Call police non-emergency if:</a:t>
            </a:r>
          </a:p>
          <a:p>
            <a:pPr lvl="1"/>
            <a:r>
              <a:rPr lang="en-US" sz="1600" dirty="0"/>
              <a:t>A property crime is being or has been committed, including violations of the Safe Streets or Trespass Act</a:t>
            </a:r>
          </a:p>
          <a:p>
            <a:r>
              <a:rPr lang="en-US" sz="2000" dirty="0"/>
              <a:t>Call 911 emergency if:</a:t>
            </a:r>
          </a:p>
          <a:p>
            <a:pPr lvl="1"/>
            <a:r>
              <a:rPr lang="en-US" sz="1600" dirty="0"/>
              <a:t>You fear there is imminent danger to your own or someone else’s safety</a:t>
            </a:r>
          </a:p>
          <a:p>
            <a:pPr lvl="1"/>
            <a:r>
              <a:rPr lang="en-US" sz="1600" dirty="0"/>
              <a:t>There appears to be a serious medical issue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FE38A-2367-466B-823D-CAF01C7A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11 January 2019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1661E-F537-4B46-B5AD-D26E00AD50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163166-62D9-4697-A75D-93F78A7FE5B6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486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1324</TotalTime>
  <Words>1037</Words>
  <Application>Microsoft Office PowerPoint</Application>
  <PresentationFormat>On-screen Show (4:3)</PresentationFormat>
  <Paragraphs>136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Garamond</vt:lpstr>
      <vt:lpstr>Wingdings</vt:lpstr>
      <vt:lpstr>Edge</vt:lpstr>
      <vt:lpstr>Homelessness: a primer for business</vt:lpstr>
      <vt:lpstr>Agenda</vt:lpstr>
      <vt:lpstr>Understanding homelessness</vt:lpstr>
      <vt:lpstr>Understanding homelessness</vt:lpstr>
      <vt:lpstr>Responding to problematic behaviour inside or outside a place of business </vt:lpstr>
      <vt:lpstr>Sample Scripts</vt:lpstr>
      <vt:lpstr>Resources for persons homeless in the Tri-Cities</vt:lpstr>
      <vt:lpstr>Sharps disposal</vt:lpstr>
      <vt:lpstr>Panhandling and Trespass </vt:lpstr>
      <vt:lpstr>When to call for help </vt:lpstr>
      <vt:lpstr>Key points</vt:lpstr>
      <vt:lpstr>Key points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TO TRI-CITIES JOINT MEETING ON HOMELESSNESS</dc:title>
  <dc:creator>Jill Burpee</dc:creator>
  <cp:lastModifiedBy>Sandy Burpee</cp:lastModifiedBy>
  <cp:revision>250</cp:revision>
  <cp:lastPrinted>2012-11-24T22:09:40Z</cp:lastPrinted>
  <dcterms:created xsi:type="dcterms:W3CDTF">2008-01-29T21:47:25Z</dcterms:created>
  <dcterms:modified xsi:type="dcterms:W3CDTF">2019-01-08T18:32:38Z</dcterms:modified>
</cp:coreProperties>
</file>